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9" r:id="rId10"/>
    <p:sldId id="271" r:id="rId11"/>
    <p:sldId id="272" r:id="rId12"/>
    <p:sldId id="270" r:id="rId13"/>
    <p:sldId id="262" r:id="rId14"/>
    <p:sldId id="263" r:id="rId15"/>
    <p:sldId id="268" r:id="rId16"/>
    <p:sldId id="264" r:id="rId17"/>
    <p:sldId id="273" r:id="rId18"/>
    <p:sldId id="26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147F6-A247-4A69-8D21-E2384DDCD66F}" v="175" dt="2019-12-18T07:13:09.761"/>
    <p1510:client id="{4A4F1EA1-292B-4C1B-B360-FA7E65F71AC3}" v="295" dt="2019-12-18T08:08:20.091"/>
    <p1510:client id="{67832AC9-935A-426C-8DBD-366FEEAE598B}" v="214" dt="2019-12-17T17:43:10.937"/>
    <p1510:client id="{9BABC1BB-68D7-41DD-BED2-48419FE87A34}" v="350" dt="2019-12-17T03:31:06.614"/>
    <p1510:client id="{B713AED3-AD5F-402C-A43A-3D68FA3F0285}" v="519" dt="2019-12-17T17:21:48.818"/>
    <p1510:client id="{C2208875-BEAE-4441-9320-A62AF8668A33}" v="426" dt="2019-12-17T07:19:39.730"/>
    <p1510:client id="{C5E76C37-CDA8-4BEB-9C17-23CEBCBA206B}" v="26" dt="2019-12-18T01:39:31.259"/>
    <p1510:client id="{E354762F-B47E-4F49-B8B3-AC57D2A761FD}" v="838" dt="2019-12-18T16:45:03.795"/>
    <p1510:client id="{E9EA0239-7AEC-4076-AF30-2DC1C30C2FEF}" v="49" dt="2019-12-18T15:28:34.495"/>
    <p1510:client id="{F4FE5B95-8993-470D-BAE7-CF5C28C0F609}" v="93" dt="2019-12-18T15:28:08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/>
    <p:restoredTop sz="91143"/>
  </p:normalViewPr>
  <p:slideViewPr>
    <p:cSldViewPr snapToGrid="0">
      <p:cViewPr varScale="1">
        <p:scale>
          <a:sx n="110" d="100"/>
          <a:sy n="11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1B075-FFD3-0B4E-AD58-A8D6E4B1AD8C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84145-6A99-FD45-BD44-397D5D5D4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3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30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6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8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1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73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0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55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3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6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7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7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9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MUHSIN + 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4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7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KSHITIZ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84145-6A99-FD45-BD44-397D5D5D4A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4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3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1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9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1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9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1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XocHPXj2hyY?feature=oembed" TargetMode="External"/><Relationship Id="rId1" Type="http://schemas.openxmlformats.org/officeDocument/2006/relationships/video" Target="https://www.youtube.com/embed/cJq4EYQkp0s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49XD0o1tDI?feature=oembed" TargetMode="Externa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27C386B-FBEE-434F-B519-2A935AF4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6351" y="772833"/>
            <a:ext cx="6597678" cy="3840384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>SR – Detection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9" y="4613218"/>
            <a:ext cx="6590020" cy="1490566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Muhsin Fatih, Kshitiz Malhotra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6085C62-ADF2-4CC0-B14D-F4B678F11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72832"/>
            <a:ext cx="1194619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34EF5D1-2322-4C79-BA38-EDD477732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6784" y="758952"/>
            <a:ext cx="278312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hoto, different, cake, table&#10;&#10;Description generated with very high confidence">
            <a:extLst>
              <a:ext uri="{FF2B5EF4-FFF2-40B4-BE49-F238E27FC236}">
                <a16:creationId xmlns:a16="http://schemas.microsoft.com/office/drawing/2014/main" id="{7CF25827-7D28-4A3F-B743-2DF4DCCF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3" y="-2875"/>
            <a:ext cx="12289765" cy="6863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3264F-95B0-8942-8372-973E424D5CCD}"/>
              </a:ext>
            </a:extLst>
          </p:cNvPr>
          <p:cNvSpPr txBox="1"/>
          <p:nvPr/>
        </p:nvSpPr>
        <p:spPr>
          <a:xfrm>
            <a:off x="60455" y="120912"/>
            <a:ext cx="1864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05344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able, photo, chair, computer&#10;&#10;Description generated with very high confidence">
            <a:extLst>
              <a:ext uri="{FF2B5EF4-FFF2-40B4-BE49-F238E27FC236}">
                <a16:creationId xmlns:a16="http://schemas.microsoft.com/office/drawing/2014/main" id="{D14A9190-C2BD-4739-8603-94B2E07B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28" y="54635"/>
            <a:ext cx="12203500" cy="6791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923F3-5A0B-ED4F-AA19-A0905AF4B365}"/>
              </a:ext>
            </a:extLst>
          </p:cNvPr>
          <p:cNvSpPr txBox="1"/>
          <p:nvPr/>
        </p:nvSpPr>
        <p:spPr>
          <a:xfrm>
            <a:off x="60455" y="120912"/>
            <a:ext cx="2374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3562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24207CC6-0E87-4B00-BFB1-D8300CD6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44509"/>
              </p:ext>
            </p:extLst>
          </p:nvPr>
        </p:nvGraphicFramePr>
        <p:xfrm>
          <a:off x="727363" y="715817"/>
          <a:ext cx="10569188" cy="5879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157">
                  <a:extLst>
                    <a:ext uri="{9D8B030D-6E8A-4147-A177-3AD203B41FA5}">
                      <a16:colId xmlns:a16="http://schemas.microsoft.com/office/drawing/2014/main" val="265405738"/>
                    </a:ext>
                  </a:extLst>
                </a:gridCol>
                <a:gridCol w="2728235">
                  <a:extLst>
                    <a:ext uri="{9D8B030D-6E8A-4147-A177-3AD203B41FA5}">
                      <a16:colId xmlns:a16="http://schemas.microsoft.com/office/drawing/2014/main" val="227879168"/>
                    </a:ext>
                  </a:extLst>
                </a:gridCol>
                <a:gridCol w="3177462">
                  <a:extLst>
                    <a:ext uri="{9D8B030D-6E8A-4147-A177-3AD203B41FA5}">
                      <a16:colId xmlns:a16="http://schemas.microsoft.com/office/drawing/2014/main" val="825343893"/>
                    </a:ext>
                  </a:extLst>
                </a:gridCol>
                <a:gridCol w="3436334">
                  <a:extLst>
                    <a:ext uri="{9D8B030D-6E8A-4147-A177-3AD203B41FA5}">
                      <a16:colId xmlns:a16="http://schemas.microsoft.com/office/drawing/2014/main" val="1785144822"/>
                    </a:ext>
                  </a:extLst>
                </a:gridCol>
              </a:tblGrid>
              <a:tr h="496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        Bilinear Interpolation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             SR-GAN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        Ground Truth (HR)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15105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65569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00306"/>
                  </a:ext>
                </a:extLst>
              </a:tr>
            </a:tbl>
          </a:graphicData>
        </a:graphic>
      </p:graphicFrame>
      <p:pic>
        <p:nvPicPr>
          <p:cNvPr id="5" name="Picture 22" descr="A picture containing photo, sitting&#10;&#10;Description generated with very high confidence">
            <a:extLst>
              <a:ext uri="{FF2B5EF4-FFF2-40B4-BE49-F238E27FC236}">
                <a16:creationId xmlns:a16="http://schemas.microsoft.com/office/drawing/2014/main" id="{CFCBD78A-64C8-48CF-80E6-4D2CE588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08" y="3948626"/>
            <a:ext cx="2495550" cy="2476500"/>
          </a:xfrm>
          <a:prstGeom prst="rect">
            <a:avLst/>
          </a:prstGeom>
        </p:spPr>
      </p:pic>
      <p:pic>
        <p:nvPicPr>
          <p:cNvPr id="9" name="Picture 16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2DDD4237-4078-4228-9A64-8A5A3B9C4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49" y="3943093"/>
            <a:ext cx="2438400" cy="2543175"/>
          </a:xfrm>
          <a:prstGeom prst="rect">
            <a:avLst/>
          </a:prstGeom>
        </p:spPr>
      </p:pic>
      <p:pic>
        <p:nvPicPr>
          <p:cNvPr id="10" name="Picture 10" descr="A close up of a car&#10;&#10;Description generated with high confidence">
            <a:extLst>
              <a:ext uri="{FF2B5EF4-FFF2-40B4-BE49-F238E27FC236}">
                <a16:creationId xmlns:a16="http://schemas.microsoft.com/office/drawing/2014/main" id="{2BFDEB55-FCB2-457F-AE74-BB31C399C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71" y="1332062"/>
            <a:ext cx="2470034" cy="2411082"/>
          </a:xfrm>
          <a:prstGeom prst="rect">
            <a:avLst/>
          </a:prstGeom>
        </p:spPr>
      </p:pic>
      <p:pic>
        <p:nvPicPr>
          <p:cNvPr id="12" name="Picture 12" descr="A picture containing road, car, outdoor, street&#10;&#10;Description generated with very high confidence">
            <a:extLst>
              <a:ext uri="{FF2B5EF4-FFF2-40B4-BE49-F238E27FC236}">
                <a16:creationId xmlns:a16="http://schemas.microsoft.com/office/drawing/2014/main" id="{50B31521-5285-413D-A52C-ECDD4E54E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475" y="1266645"/>
            <a:ext cx="2498785" cy="2541917"/>
          </a:xfrm>
          <a:prstGeom prst="rect">
            <a:avLst/>
          </a:prstGeom>
        </p:spPr>
      </p:pic>
      <p:pic>
        <p:nvPicPr>
          <p:cNvPr id="14" name="Picture 16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0D330E16-01B9-4BBD-805E-4722A9DC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54" y="1268637"/>
            <a:ext cx="2438400" cy="2543175"/>
          </a:xfrm>
          <a:prstGeom prst="rect">
            <a:avLst/>
          </a:prstGeom>
        </p:spPr>
      </p:pic>
      <p:pic>
        <p:nvPicPr>
          <p:cNvPr id="16" name="Picture 24" descr="A close up of a car&#10;&#10;Description generated with high confidence">
            <a:extLst>
              <a:ext uri="{FF2B5EF4-FFF2-40B4-BE49-F238E27FC236}">
                <a16:creationId xmlns:a16="http://schemas.microsoft.com/office/drawing/2014/main" id="{92DCC401-6F79-40D6-A2E6-D25153807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463" y="3937320"/>
            <a:ext cx="2543175" cy="2486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97985-2EBE-4858-874A-1759AA65B16B}"/>
              </a:ext>
            </a:extLst>
          </p:cNvPr>
          <p:cNvSpPr txBox="1"/>
          <p:nvPr/>
        </p:nvSpPr>
        <p:spPr>
          <a:xfrm>
            <a:off x="3825150" y="57250"/>
            <a:ext cx="11523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 Light"/>
              </a:rPr>
              <a:t>Ground Test Data</a:t>
            </a:r>
          </a:p>
        </p:txBody>
      </p:sp>
    </p:spTree>
    <p:extLst>
      <p:ext uri="{BB962C8B-B14F-4D97-AF65-F5344CB8AC3E}">
        <p14:creationId xmlns:p14="http://schemas.microsoft.com/office/powerpoint/2010/main" val="102638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995CF70C-A555-492E-A67C-E38255678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725606"/>
              </p:ext>
            </p:extLst>
          </p:nvPr>
        </p:nvGraphicFramePr>
        <p:xfrm>
          <a:off x="727363" y="715817"/>
          <a:ext cx="10569188" cy="5879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157">
                  <a:extLst>
                    <a:ext uri="{9D8B030D-6E8A-4147-A177-3AD203B41FA5}">
                      <a16:colId xmlns:a16="http://schemas.microsoft.com/office/drawing/2014/main" val="265405738"/>
                    </a:ext>
                  </a:extLst>
                </a:gridCol>
                <a:gridCol w="2728235">
                  <a:extLst>
                    <a:ext uri="{9D8B030D-6E8A-4147-A177-3AD203B41FA5}">
                      <a16:colId xmlns:a16="http://schemas.microsoft.com/office/drawing/2014/main" val="227879168"/>
                    </a:ext>
                  </a:extLst>
                </a:gridCol>
                <a:gridCol w="3177462">
                  <a:extLst>
                    <a:ext uri="{9D8B030D-6E8A-4147-A177-3AD203B41FA5}">
                      <a16:colId xmlns:a16="http://schemas.microsoft.com/office/drawing/2014/main" val="825343893"/>
                    </a:ext>
                  </a:extLst>
                </a:gridCol>
                <a:gridCol w="3436334">
                  <a:extLst>
                    <a:ext uri="{9D8B030D-6E8A-4147-A177-3AD203B41FA5}">
                      <a16:colId xmlns:a16="http://schemas.microsoft.com/office/drawing/2014/main" val="1785144822"/>
                    </a:ext>
                  </a:extLst>
                </a:gridCol>
              </a:tblGrid>
              <a:tr h="496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Bilinear Interpolation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SR-GAN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Ground Truth (HR)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15105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65569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00306"/>
                  </a:ext>
                </a:extLst>
              </a:tr>
            </a:tbl>
          </a:graphicData>
        </a:graphic>
      </p:graphicFrame>
      <p:pic>
        <p:nvPicPr>
          <p:cNvPr id="13" name="Picture 13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44DBAEDB-8B96-47E7-9B6E-1E121E06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30" y="1308965"/>
            <a:ext cx="2438400" cy="2438400"/>
          </a:xfrm>
          <a:prstGeom prst="rect">
            <a:avLst/>
          </a:prstGeom>
        </p:spPr>
      </p:pic>
      <p:pic>
        <p:nvPicPr>
          <p:cNvPr id="15" name="Picture 16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ED72B581-F097-49D5-96B0-FE728585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205" y="3957204"/>
            <a:ext cx="2438400" cy="2543175"/>
          </a:xfrm>
          <a:prstGeom prst="rect">
            <a:avLst/>
          </a:prstGeom>
        </p:spPr>
      </p:pic>
      <p:pic>
        <p:nvPicPr>
          <p:cNvPr id="18" name="Picture 18" descr="A car on the road&#10;&#10;Description generated with high confidence">
            <a:extLst>
              <a:ext uri="{FF2B5EF4-FFF2-40B4-BE49-F238E27FC236}">
                <a16:creationId xmlns:a16="http://schemas.microsoft.com/office/drawing/2014/main" id="{9E14E9D8-2222-4DE4-9582-991CBD08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52" y="3949988"/>
            <a:ext cx="2582719" cy="2552123"/>
          </a:xfrm>
          <a:prstGeom prst="rect">
            <a:avLst/>
          </a:prstGeom>
        </p:spPr>
      </p:pic>
      <p:pic>
        <p:nvPicPr>
          <p:cNvPr id="20" name="Picture 20" descr="A circuit board&#10;&#10;Description generated with high confidence">
            <a:extLst>
              <a:ext uri="{FF2B5EF4-FFF2-40B4-BE49-F238E27FC236}">
                <a16:creationId xmlns:a16="http://schemas.microsoft.com/office/drawing/2014/main" id="{CEB852A4-846B-41DE-BB86-150BF739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137" y="3988954"/>
            <a:ext cx="2466975" cy="2476500"/>
          </a:xfrm>
          <a:prstGeom prst="rect">
            <a:avLst/>
          </a:prstGeom>
        </p:spPr>
      </p:pic>
      <p:pic>
        <p:nvPicPr>
          <p:cNvPr id="22" name="Picture 22" descr="A picture containing photo, sitting&#10;&#10;Description generated with very high confidence">
            <a:extLst>
              <a:ext uri="{FF2B5EF4-FFF2-40B4-BE49-F238E27FC236}">
                <a16:creationId xmlns:a16="http://schemas.microsoft.com/office/drawing/2014/main" id="{D7CE5B65-865C-42B8-8FAB-AE064AD7D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376" y="1303193"/>
            <a:ext cx="2495550" cy="2476500"/>
          </a:xfrm>
          <a:prstGeom prst="rect">
            <a:avLst/>
          </a:prstGeom>
        </p:spPr>
      </p:pic>
      <p:pic>
        <p:nvPicPr>
          <p:cNvPr id="24" name="Picture 24" descr="A close up of a car&#10;&#10;Description generated with high confidence">
            <a:extLst>
              <a:ext uri="{FF2B5EF4-FFF2-40B4-BE49-F238E27FC236}">
                <a16:creationId xmlns:a16="http://schemas.microsoft.com/office/drawing/2014/main" id="{377CD486-C291-4C4D-950E-010A2C0411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796" y="1284431"/>
            <a:ext cx="2543175" cy="2486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A9BEE0-25A8-46D4-9EFA-DD9F486BE54D}"/>
              </a:ext>
            </a:extLst>
          </p:cNvPr>
          <p:cNvSpPr txBox="1"/>
          <p:nvPr/>
        </p:nvSpPr>
        <p:spPr>
          <a:xfrm>
            <a:off x="727363" y="38603"/>
            <a:ext cx="115232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39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620EFE-FEAC-4C01-9195-10E0B1F34980}"/>
              </a:ext>
            </a:extLst>
          </p:cNvPr>
          <p:cNvSpPr txBox="1"/>
          <p:nvPr/>
        </p:nvSpPr>
        <p:spPr>
          <a:xfrm>
            <a:off x="1130467" y="101178"/>
            <a:ext cx="115232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 Light"/>
              </a:rPr>
              <a:t>Evaluation – YOLOv3</a:t>
            </a:r>
            <a:r>
              <a:rPr lang="en-US" sz="4000">
                <a:cs typeface="Calibri Light"/>
              </a:rPr>
              <a:t> 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7056DE13-C9B6-44BC-A434-66BEA7B7C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74168"/>
              </p:ext>
            </p:extLst>
          </p:nvPr>
        </p:nvGraphicFramePr>
        <p:xfrm>
          <a:off x="543918" y="899262"/>
          <a:ext cx="10569188" cy="5879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157">
                  <a:extLst>
                    <a:ext uri="{9D8B030D-6E8A-4147-A177-3AD203B41FA5}">
                      <a16:colId xmlns:a16="http://schemas.microsoft.com/office/drawing/2014/main" val="265405738"/>
                    </a:ext>
                  </a:extLst>
                </a:gridCol>
                <a:gridCol w="2728235">
                  <a:extLst>
                    <a:ext uri="{9D8B030D-6E8A-4147-A177-3AD203B41FA5}">
                      <a16:colId xmlns:a16="http://schemas.microsoft.com/office/drawing/2014/main" val="227879168"/>
                    </a:ext>
                  </a:extLst>
                </a:gridCol>
                <a:gridCol w="3177462">
                  <a:extLst>
                    <a:ext uri="{9D8B030D-6E8A-4147-A177-3AD203B41FA5}">
                      <a16:colId xmlns:a16="http://schemas.microsoft.com/office/drawing/2014/main" val="825343893"/>
                    </a:ext>
                  </a:extLst>
                </a:gridCol>
                <a:gridCol w="3436334">
                  <a:extLst>
                    <a:ext uri="{9D8B030D-6E8A-4147-A177-3AD203B41FA5}">
                      <a16:colId xmlns:a16="http://schemas.microsoft.com/office/drawing/2014/main" val="1785144822"/>
                    </a:ext>
                  </a:extLst>
                </a:gridCol>
              </a:tblGrid>
              <a:tr h="496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Bilinear Interpolation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SR-GAN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Ground Truth (HR)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15105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765569"/>
                  </a:ext>
                </a:extLst>
              </a:tr>
              <a:tr h="2691522">
                <a:tc>
                  <a:txBody>
                    <a:bodyPr/>
                    <a:lstStyle/>
                    <a:p>
                      <a:r>
                        <a:rPr lang="en-US" sz="4000"/>
                        <a:t>16x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00306"/>
                  </a:ext>
                </a:extLst>
              </a:tr>
            </a:tbl>
          </a:graphicData>
        </a:graphic>
      </p:graphicFrame>
      <p:pic>
        <p:nvPicPr>
          <p:cNvPr id="6" name="Picture 7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103D42A8-E5FA-47BC-87AF-9DCF3FAC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53" y="1426987"/>
            <a:ext cx="2630663" cy="2483555"/>
          </a:xfrm>
          <a:prstGeom prst="rect">
            <a:avLst/>
          </a:prstGeom>
        </p:spPr>
      </p:pic>
      <p:pic>
        <p:nvPicPr>
          <p:cNvPr id="10" name="Picture 11" descr="A picture containing photo, car, different, man&#10;&#10;Description generated with very high confidence">
            <a:extLst>
              <a:ext uri="{FF2B5EF4-FFF2-40B4-BE49-F238E27FC236}">
                <a16:creationId xmlns:a16="http://schemas.microsoft.com/office/drawing/2014/main" id="{3E0A1C32-B7F8-497B-BDE5-8E7877EDA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3954639"/>
            <a:ext cx="2786943" cy="2544585"/>
          </a:xfrm>
          <a:prstGeom prst="rect">
            <a:avLst/>
          </a:prstGeom>
        </p:spPr>
      </p:pic>
      <p:pic>
        <p:nvPicPr>
          <p:cNvPr id="13" name="Picture 13" descr="A blurry photo of a city&#10;&#10;Description generated with high confidence">
            <a:extLst>
              <a:ext uri="{FF2B5EF4-FFF2-40B4-BE49-F238E27FC236}">
                <a16:creationId xmlns:a16="http://schemas.microsoft.com/office/drawing/2014/main" id="{0E619537-4012-421C-88C6-01FC1D56A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736" y="4097514"/>
            <a:ext cx="2317397" cy="2322336"/>
          </a:xfrm>
          <a:prstGeom prst="rect">
            <a:avLst/>
          </a:prstGeom>
        </p:spPr>
      </p:pic>
      <p:pic>
        <p:nvPicPr>
          <p:cNvPr id="15" name="Picture 15" descr="A close up of a car&#10;&#10;Description generated with high confidence">
            <a:extLst>
              <a:ext uri="{FF2B5EF4-FFF2-40B4-BE49-F238E27FC236}">
                <a16:creationId xmlns:a16="http://schemas.microsoft.com/office/drawing/2014/main" id="{505F4C5A-4EFE-4889-8503-828471D4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67" y="1432278"/>
            <a:ext cx="2698397" cy="2563283"/>
          </a:xfrm>
          <a:prstGeom prst="rect">
            <a:avLst/>
          </a:prstGeom>
        </p:spPr>
      </p:pic>
      <p:pic>
        <p:nvPicPr>
          <p:cNvPr id="17" name="Picture 17" descr="A picture containing photo, different, white, street&#10;&#10;Description generated with very high confidence">
            <a:extLst>
              <a:ext uri="{FF2B5EF4-FFF2-40B4-BE49-F238E27FC236}">
                <a16:creationId xmlns:a16="http://schemas.microsoft.com/office/drawing/2014/main" id="{A39DDF65-C51C-4BCB-A2C4-7FF9E5308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0264" y="1419932"/>
            <a:ext cx="2336799" cy="2336799"/>
          </a:xfrm>
          <a:prstGeom prst="rect">
            <a:avLst/>
          </a:prstGeom>
        </p:spPr>
      </p:pic>
      <p:pic>
        <p:nvPicPr>
          <p:cNvPr id="19" name="Picture 15" descr="A close up of a car&#10;&#10;Description generated with high confidence">
            <a:extLst>
              <a:ext uri="{FF2B5EF4-FFF2-40B4-BE49-F238E27FC236}">
                <a16:creationId xmlns:a16="http://schemas.microsoft.com/office/drawing/2014/main" id="{93F091BC-28DD-48CC-8438-82E7F678A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167" y="3831167"/>
            <a:ext cx="2698397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8D48AE-7D3B-46D9-83A2-CAA9CC6E1D6F}"/>
              </a:ext>
            </a:extLst>
          </p:cNvPr>
          <p:cNvSpPr txBox="1"/>
          <p:nvPr/>
        </p:nvSpPr>
        <p:spPr>
          <a:xfrm>
            <a:off x="1577" y="143511"/>
            <a:ext cx="1152325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                   Yolov3 Results (Cars) - 8X Downscaling</a:t>
            </a:r>
          </a:p>
          <a:p>
            <a:endParaRPr lang="en-US" sz="400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205493-7F85-4A97-8E5A-1024408B3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-1658" r="-1250" b="552"/>
          <a:stretch/>
        </p:blipFill>
        <p:spPr>
          <a:xfrm>
            <a:off x="4724399" y="1299571"/>
            <a:ext cx="3418978" cy="263426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78317B-F562-41D9-A8DC-8E381D78E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" t="-1093" r="-833" b="1639"/>
          <a:stretch/>
        </p:blipFill>
        <p:spPr>
          <a:xfrm>
            <a:off x="8505644" y="1320388"/>
            <a:ext cx="3433331" cy="260701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10EDE0-EAE7-430D-A603-F6DFB519C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8" y="1319307"/>
            <a:ext cx="3706482" cy="2796027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8CCDCE-B95A-451C-B5CD-4A9C37DA2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10" r="1215" b="-535"/>
          <a:stretch/>
        </p:blipFill>
        <p:spPr>
          <a:xfrm>
            <a:off x="882185" y="4198015"/>
            <a:ext cx="3435194" cy="265809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AF0E61-E0F9-43C5-87CB-6B5E67411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381" y="4103298"/>
            <a:ext cx="3433313" cy="2547667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C1A6AC-D10F-48F4-B38D-D61CF5B03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438" y="4203221"/>
            <a:ext cx="3117011" cy="2362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58844-78C0-4A2E-A2CD-F473F49D5CA2}"/>
              </a:ext>
            </a:extLst>
          </p:cNvPr>
          <p:cNvCxnSpPr/>
          <p:nvPr/>
        </p:nvCxnSpPr>
        <p:spPr>
          <a:xfrm flipH="1">
            <a:off x="4539899" y="1294342"/>
            <a:ext cx="28222" cy="5263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87C811-8F7C-41BF-A61C-715260C43CD6}"/>
              </a:ext>
            </a:extLst>
          </p:cNvPr>
          <p:cNvCxnSpPr>
            <a:cxnSpLocks/>
          </p:cNvCxnSpPr>
          <p:nvPr/>
        </p:nvCxnSpPr>
        <p:spPr>
          <a:xfrm flipH="1">
            <a:off x="8364010" y="1280231"/>
            <a:ext cx="28222" cy="5263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36E91B-7B7B-4F83-90B7-E789ADE449D9}"/>
              </a:ext>
            </a:extLst>
          </p:cNvPr>
          <p:cNvSpPr txBox="1"/>
          <p:nvPr/>
        </p:nvSpPr>
        <p:spPr>
          <a:xfrm>
            <a:off x="1411817" y="10308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Bicubic Interpolation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97C30-756D-43E0-AB12-1C45CC71E74D}"/>
              </a:ext>
            </a:extLst>
          </p:cNvPr>
          <p:cNvSpPr txBox="1"/>
          <p:nvPr/>
        </p:nvSpPr>
        <p:spPr>
          <a:xfrm>
            <a:off x="5334705" y="1030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            SR-GAN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2DC7F-1002-4B32-815B-3302E16DC705}"/>
              </a:ext>
            </a:extLst>
          </p:cNvPr>
          <p:cNvSpPr txBox="1"/>
          <p:nvPr/>
        </p:nvSpPr>
        <p:spPr>
          <a:xfrm>
            <a:off x="8918928" y="1030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Ground Truth (HR)</a:t>
            </a:r>
          </a:p>
        </p:txBody>
      </p:sp>
    </p:spTree>
    <p:extLst>
      <p:ext uri="{BB962C8B-B14F-4D97-AF65-F5344CB8AC3E}">
        <p14:creationId xmlns:p14="http://schemas.microsoft.com/office/powerpoint/2010/main" val="408479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7DE5334-09E3-45B9-8F53-AABB395725C4}"/>
              </a:ext>
            </a:extLst>
          </p:cNvPr>
          <p:cNvCxnSpPr/>
          <p:nvPr/>
        </p:nvCxnSpPr>
        <p:spPr>
          <a:xfrm flipH="1">
            <a:off x="4116566" y="1477786"/>
            <a:ext cx="28222" cy="517877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304DE5-8454-447F-B09D-64CA8AAADB50}"/>
              </a:ext>
            </a:extLst>
          </p:cNvPr>
          <p:cNvCxnSpPr/>
          <p:nvPr/>
        </p:nvCxnSpPr>
        <p:spPr>
          <a:xfrm flipH="1">
            <a:off x="7966076" y="1616073"/>
            <a:ext cx="28222" cy="50376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2FF82231-5E24-4728-AE72-46A7140E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66" y="1278467"/>
            <a:ext cx="2452509" cy="2396065"/>
          </a:xfrm>
          <a:prstGeom prst="rect">
            <a:avLst/>
          </a:prstGeom>
        </p:spPr>
      </p:pic>
      <p:pic>
        <p:nvPicPr>
          <p:cNvPr id="9" name="Picture 9" descr="A picture containing sitting, computer, keyboard, desk&#10;&#10;Description generated with very high confidence">
            <a:extLst>
              <a:ext uri="{FF2B5EF4-FFF2-40B4-BE49-F238E27FC236}">
                <a16:creationId xmlns:a16="http://schemas.microsoft.com/office/drawing/2014/main" id="{C1BF1651-66E3-45F4-A054-4C2CA58A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45" y="4058355"/>
            <a:ext cx="2607733" cy="2579511"/>
          </a:xfrm>
          <a:prstGeom prst="rect">
            <a:avLst/>
          </a:prstGeom>
        </p:spPr>
      </p:pic>
      <p:pic>
        <p:nvPicPr>
          <p:cNvPr id="11" name="Picture 11" descr="A close up of a toy car&#10;&#10;Description generated with high confidence">
            <a:extLst>
              <a:ext uri="{FF2B5EF4-FFF2-40B4-BE49-F238E27FC236}">
                <a16:creationId xmlns:a16="http://schemas.microsoft.com/office/drawing/2014/main" id="{7948285E-0217-4DFE-8239-43F0696CB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067" y="3948289"/>
            <a:ext cx="2573867" cy="2573867"/>
          </a:xfrm>
          <a:prstGeom prst="rect">
            <a:avLst/>
          </a:prstGeom>
        </p:spPr>
      </p:pic>
      <p:pic>
        <p:nvPicPr>
          <p:cNvPr id="13" name="Picture 13" descr="A picture containing car, road, toy, luggage&#10;&#10;Description generated with very high confidence">
            <a:extLst>
              <a:ext uri="{FF2B5EF4-FFF2-40B4-BE49-F238E27FC236}">
                <a16:creationId xmlns:a16="http://schemas.microsoft.com/office/drawing/2014/main" id="{7F9C9B1B-0DBE-4B51-8200-7B434F336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954" y="4061179"/>
            <a:ext cx="2559757" cy="2573868"/>
          </a:xfrm>
          <a:prstGeom prst="rect">
            <a:avLst/>
          </a:prstGeom>
        </p:spPr>
      </p:pic>
      <p:pic>
        <p:nvPicPr>
          <p:cNvPr id="15" name="Picture 15" descr="A close up of a car&#10;&#10;Description generated with high confidence">
            <a:extLst>
              <a:ext uri="{FF2B5EF4-FFF2-40B4-BE49-F238E27FC236}">
                <a16:creationId xmlns:a16="http://schemas.microsoft.com/office/drawing/2014/main" id="{F0D930A8-FCAA-427A-BB79-8573105B5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289" y="1281289"/>
            <a:ext cx="2517423" cy="2489200"/>
          </a:xfrm>
          <a:prstGeom prst="rect">
            <a:avLst/>
          </a:prstGeom>
        </p:spPr>
      </p:pic>
      <p:pic>
        <p:nvPicPr>
          <p:cNvPr id="17" name="Picture 17" descr="A close up of a car&#10;&#10;Description generated with high confidence">
            <a:extLst>
              <a:ext uri="{FF2B5EF4-FFF2-40B4-BE49-F238E27FC236}">
                <a16:creationId xmlns:a16="http://schemas.microsoft.com/office/drawing/2014/main" id="{6EC4E4EC-A39D-405A-A799-2A7C8FDF5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622" y="1394177"/>
            <a:ext cx="2432757" cy="24468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8DC58E-B8D0-48DE-BCF5-A7463BE16A39}"/>
              </a:ext>
            </a:extLst>
          </p:cNvPr>
          <p:cNvSpPr txBox="1"/>
          <p:nvPr/>
        </p:nvSpPr>
        <p:spPr>
          <a:xfrm>
            <a:off x="903818" y="621593"/>
            <a:ext cx="3237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Bicubic Interpolation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B8D922-CC1D-4D14-AC40-82256334DF08}"/>
              </a:ext>
            </a:extLst>
          </p:cNvPr>
          <p:cNvSpPr txBox="1"/>
          <p:nvPr/>
        </p:nvSpPr>
        <p:spPr>
          <a:xfrm>
            <a:off x="5094819" y="663925"/>
            <a:ext cx="3237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SR-GAN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9BB4E-8232-40F0-9D27-2653C353CFE7}"/>
              </a:ext>
            </a:extLst>
          </p:cNvPr>
          <p:cNvSpPr txBox="1"/>
          <p:nvPr/>
        </p:nvSpPr>
        <p:spPr>
          <a:xfrm>
            <a:off x="8806041" y="720370"/>
            <a:ext cx="3237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High Resolution</a:t>
            </a:r>
          </a:p>
        </p:txBody>
      </p:sp>
    </p:spTree>
    <p:extLst>
      <p:ext uri="{BB962C8B-B14F-4D97-AF65-F5344CB8AC3E}">
        <p14:creationId xmlns:p14="http://schemas.microsoft.com/office/powerpoint/2010/main" val="77983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C7A9C-1B2D-4354-A398-202AE57402F6}"/>
              </a:ext>
            </a:extLst>
          </p:cNvPr>
          <p:cNvSpPr txBox="1"/>
          <p:nvPr/>
        </p:nvSpPr>
        <p:spPr>
          <a:xfrm>
            <a:off x="3540548" y="176599"/>
            <a:ext cx="115232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Aerial Test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FEF9C-4220-4A41-BD7E-EFA21922819C}"/>
              </a:ext>
            </a:extLst>
          </p:cNvPr>
          <p:cNvSpPr txBox="1"/>
          <p:nvPr/>
        </p:nvSpPr>
        <p:spPr>
          <a:xfrm>
            <a:off x="299858" y="1087495"/>
            <a:ext cx="115232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>
                <a:cs typeface="Calibri Light"/>
              </a:rPr>
              <a:t>No high resolution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>
                <a:cs typeface="Calibri Light"/>
              </a:rPr>
              <a:t>No bounding Box Labels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EE88E0CF-AAC2-46B9-A8D7-C4811214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636" y="3788597"/>
            <a:ext cx="2273720" cy="2200275"/>
          </a:xfrm>
          <a:prstGeom prst="rect">
            <a:avLst/>
          </a:prstGeom>
        </p:spPr>
      </p:pic>
      <p:pic>
        <p:nvPicPr>
          <p:cNvPr id="7" name="Picture 7" descr="A picture containing photo, water, street, bird&#10;&#10;Description generated with very high confidence">
            <a:extLst>
              <a:ext uri="{FF2B5EF4-FFF2-40B4-BE49-F238E27FC236}">
                <a16:creationId xmlns:a16="http://schemas.microsoft.com/office/drawing/2014/main" id="{507AC95F-6EA9-4040-AB05-4F2737960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052" y="1364886"/>
            <a:ext cx="2209800" cy="2200275"/>
          </a:xfrm>
          <a:prstGeom prst="rect">
            <a:avLst/>
          </a:prstGeom>
        </p:spPr>
      </p:pic>
      <p:pic>
        <p:nvPicPr>
          <p:cNvPr id="9" name="Picture 9" descr="A picture containing flower, bird&#10;&#10;Description generated with very high confidence">
            <a:extLst>
              <a:ext uri="{FF2B5EF4-FFF2-40B4-BE49-F238E27FC236}">
                <a16:creationId xmlns:a16="http://schemas.microsoft.com/office/drawing/2014/main" id="{B0FCDCEF-2146-486F-B4E9-2D5E264AC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07" y="3769203"/>
            <a:ext cx="2228850" cy="2257425"/>
          </a:xfrm>
          <a:prstGeom prst="rect">
            <a:avLst/>
          </a:prstGeom>
        </p:spPr>
      </p:pic>
      <p:pic>
        <p:nvPicPr>
          <p:cNvPr id="11" name="Picture 11" descr="A close up of a street&#10;&#10;Description generated with high confidence">
            <a:extLst>
              <a:ext uri="{FF2B5EF4-FFF2-40B4-BE49-F238E27FC236}">
                <a16:creationId xmlns:a16="http://schemas.microsoft.com/office/drawing/2014/main" id="{D883C64B-F50E-4AB2-99F5-BDEBC717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377" y="1442293"/>
            <a:ext cx="2036284" cy="20362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BF602-A453-449C-9A9D-07E4D5E61D9E}"/>
              </a:ext>
            </a:extLst>
          </p:cNvPr>
          <p:cNvCxnSpPr/>
          <p:nvPr/>
        </p:nvCxnSpPr>
        <p:spPr>
          <a:xfrm flipH="1">
            <a:off x="8891562" y="1211716"/>
            <a:ext cx="28222" cy="5263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931A59-1F98-4C82-A772-3434B6D0E746}"/>
              </a:ext>
            </a:extLst>
          </p:cNvPr>
          <p:cNvSpPr txBox="1"/>
          <p:nvPr/>
        </p:nvSpPr>
        <p:spPr>
          <a:xfrm>
            <a:off x="6026661" y="979641"/>
            <a:ext cx="3237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Bicubic Interpolation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34C48-66AA-4EA2-8A08-F3600B1246F5}"/>
              </a:ext>
            </a:extLst>
          </p:cNvPr>
          <p:cNvSpPr txBox="1"/>
          <p:nvPr/>
        </p:nvSpPr>
        <p:spPr>
          <a:xfrm>
            <a:off x="9001217" y="979641"/>
            <a:ext cx="32370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        SR-GAN</a:t>
            </a:r>
          </a:p>
        </p:txBody>
      </p:sp>
    </p:spTree>
    <p:extLst>
      <p:ext uri="{BB962C8B-B14F-4D97-AF65-F5344CB8AC3E}">
        <p14:creationId xmlns:p14="http://schemas.microsoft.com/office/powerpoint/2010/main" val="165179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5969A-A13C-4802-9D85-BC63EDE10029}"/>
              </a:ext>
            </a:extLst>
          </p:cNvPr>
          <p:cNvSpPr txBox="1"/>
          <p:nvPr/>
        </p:nvSpPr>
        <p:spPr>
          <a:xfrm>
            <a:off x="4715330" y="2939142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9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bicubic">
            <a:hlinkClick r:id="" action="ppaction://media"/>
            <a:extLst>
              <a:ext uri="{FF2B5EF4-FFF2-40B4-BE49-F238E27FC236}">
                <a16:creationId xmlns:a16="http://schemas.microsoft.com/office/drawing/2014/main" id="{49C4AE97-4F95-AC45-89A9-55A1033573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976707"/>
            <a:ext cx="6096000" cy="4568680"/>
          </a:xfrm>
          <a:prstGeom prst="rect">
            <a:avLst/>
          </a:prstGeom>
        </p:spPr>
      </p:pic>
      <p:pic>
        <p:nvPicPr>
          <p:cNvPr id="4" name="Online Media 3" descr="generated">
            <a:hlinkClick r:id="" action="ppaction://media"/>
            <a:extLst>
              <a:ext uri="{FF2B5EF4-FFF2-40B4-BE49-F238E27FC236}">
                <a16:creationId xmlns:a16="http://schemas.microsoft.com/office/drawing/2014/main" id="{031819DF-7022-974C-A3FB-E5BEE3F251F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096000" y="976707"/>
            <a:ext cx="6096000" cy="45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7F5883-5BF4-4D60-9F50-F4DE2C96CB7B}"/>
              </a:ext>
            </a:extLst>
          </p:cNvPr>
          <p:cNvSpPr txBox="1"/>
          <p:nvPr/>
        </p:nvSpPr>
        <p:spPr>
          <a:xfrm>
            <a:off x="397330" y="297542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Image Super-Resolution (SR)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B5335-06F6-4B26-884A-7FA7A3166931}"/>
              </a:ext>
            </a:extLst>
          </p:cNvPr>
          <p:cNvSpPr txBox="1"/>
          <p:nvPr/>
        </p:nvSpPr>
        <p:spPr>
          <a:xfrm>
            <a:off x="1984828" y="4586513"/>
            <a:ext cx="36970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 Light"/>
            </a:endParaRPr>
          </a:p>
        </p:txBody>
      </p:sp>
      <p:pic>
        <p:nvPicPr>
          <p:cNvPr id="4" name="Picture 5" descr="A picture containing photo, colorful, different, colored&#10;&#10;Description generated with very high confidence">
            <a:extLst>
              <a:ext uri="{FF2B5EF4-FFF2-40B4-BE49-F238E27FC236}">
                <a16:creationId xmlns:a16="http://schemas.microsoft.com/office/drawing/2014/main" id="{DB11965B-CF92-4AF4-AA98-41C6535B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788646"/>
            <a:ext cx="7677150" cy="363041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539B05-4CB8-4072-9D02-341902F3F284}"/>
              </a:ext>
            </a:extLst>
          </p:cNvPr>
          <p:cNvSpPr/>
          <p:nvPr/>
        </p:nvSpPr>
        <p:spPr>
          <a:xfrm>
            <a:off x="3406973" y="2565289"/>
            <a:ext cx="1026432" cy="485775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/>
              <a:t>Upscale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677D5-E69F-49F1-BE3C-E102BEF3F3F2}"/>
              </a:ext>
            </a:extLst>
          </p:cNvPr>
          <p:cNvSpPr txBox="1"/>
          <p:nvPr/>
        </p:nvSpPr>
        <p:spPr>
          <a:xfrm>
            <a:off x="417740" y="1415595"/>
            <a:ext cx="2997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 resolution Image 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5C930-1C7B-43BF-A438-056C467A391F}"/>
              </a:ext>
            </a:extLst>
          </p:cNvPr>
          <p:cNvSpPr txBox="1"/>
          <p:nvPr/>
        </p:nvSpPr>
        <p:spPr>
          <a:xfrm>
            <a:off x="4436382" y="1515380"/>
            <a:ext cx="2997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High resolution Image patch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58AC0-A303-48A9-BEE2-F984BFBE798E}"/>
              </a:ext>
            </a:extLst>
          </p:cNvPr>
          <p:cNvSpPr txBox="1"/>
          <p:nvPr/>
        </p:nvSpPr>
        <p:spPr>
          <a:xfrm>
            <a:off x="8752115" y="1703613"/>
            <a:ext cx="353241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 Light"/>
              </a:rPr>
              <a:t>Applications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Satellite Imaging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Media Content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Surveillance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Face Recognition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Medical Imaging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 Light"/>
              </a:rPr>
              <a:t>...</a:t>
            </a:r>
          </a:p>
          <a:p>
            <a:pPr marL="342900" indent="-342900">
              <a:buFont typeface="Arial"/>
              <a:buChar char="•"/>
            </a:pPr>
            <a:endParaRPr lang="en-US" sz="24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42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FBBEF3-B792-4E3D-AA0D-F61FC2F3177B}"/>
              </a:ext>
            </a:extLst>
          </p:cNvPr>
          <p:cNvSpPr txBox="1"/>
          <p:nvPr/>
        </p:nvSpPr>
        <p:spPr>
          <a:xfrm>
            <a:off x="415473" y="215899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Different SR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32117-EFFB-4A11-817E-199A3085F2C2}"/>
              </a:ext>
            </a:extLst>
          </p:cNvPr>
          <p:cNvSpPr txBox="1"/>
          <p:nvPr/>
        </p:nvSpPr>
        <p:spPr>
          <a:xfrm>
            <a:off x="732971" y="977899"/>
            <a:ext cx="34598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Interpolation Based Methods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Nearest Neighbor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Bilinear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Bicubic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3A117-D85E-4A2E-BE93-C08A08A54B96}"/>
              </a:ext>
            </a:extLst>
          </p:cNvPr>
          <p:cNvSpPr txBox="1"/>
          <p:nvPr/>
        </p:nvSpPr>
        <p:spPr>
          <a:xfrm>
            <a:off x="4887685" y="977899"/>
            <a:ext cx="34598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Learning Based Methods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LapSRN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SRCNN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SResNet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SR-GAN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1392A-5366-4614-A139-9CC0BE99446C}"/>
              </a:ext>
            </a:extLst>
          </p:cNvPr>
          <p:cNvSpPr txBox="1"/>
          <p:nvPr/>
        </p:nvSpPr>
        <p:spPr>
          <a:xfrm>
            <a:off x="1041400" y="4860470"/>
            <a:ext cx="3459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b="1"/>
          </a:p>
        </p:txBody>
      </p:sp>
      <p:pic>
        <p:nvPicPr>
          <p:cNvPr id="8" name="Picture 8" descr="A picture containing person, photo, man, different&#10;&#10;Description generated with very high confidence">
            <a:extLst>
              <a:ext uri="{FF2B5EF4-FFF2-40B4-BE49-F238E27FC236}">
                <a16:creationId xmlns:a16="http://schemas.microsoft.com/office/drawing/2014/main" id="{63F78854-E3A8-4B22-85EC-04A68B589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" b="20430"/>
          <a:stretch/>
        </p:blipFill>
        <p:spPr>
          <a:xfrm>
            <a:off x="432936" y="2408465"/>
            <a:ext cx="11326138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82A60-B9D2-4E30-BC71-4EEDD22BAAB7}"/>
              </a:ext>
            </a:extLst>
          </p:cNvPr>
          <p:cNvSpPr txBox="1"/>
          <p:nvPr/>
        </p:nvSpPr>
        <p:spPr>
          <a:xfrm>
            <a:off x="397330" y="297542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4C0D8-5AE0-4B8C-A794-80BF269C676E}"/>
              </a:ext>
            </a:extLst>
          </p:cNvPr>
          <p:cNvSpPr txBox="1"/>
          <p:nvPr/>
        </p:nvSpPr>
        <p:spPr>
          <a:xfrm>
            <a:off x="401362" y="215899"/>
            <a:ext cx="96848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Generative Adveserial Network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E7ACF9-9B3B-4110-9FC9-2A207B3E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755987"/>
            <a:ext cx="11830755" cy="61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A50FD6-83F5-42F0-A588-FA8B31C31FF1}"/>
              </a:ext>
            </a:extLst>
          </p:cNvPr>
          <p:cNvCxnSpPr>
            <a:cxnSpLocks/>
          </p:cNvCxnSpPr>
          <p:nvPr/>
        </p:nvCxnSpPr>
        <p:spPr>
          <a:xfrm flipH="1">
            <a:off x="4944933" y="186502"/>
            <a:ext cx="4191178" cy="104601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monkey looking at the camera&#10;&#10;Description generated with very high confidence">
            <a:extLst>
              <a:ext uri="{FF2B5EF4-FFF2-40B4-BE49-F238E27FC236}">
                <a16:creationId xmlns:a16="http://schemas.microsoft.com/office/drawing/2014/main" id="{48F3B669-7869-482F-BA2F-40192FCFA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t="1324" r="2146" b="1370"/>
          <a:stretch/>
        </p:blipFill>
        <p:spPr>
          <a:xfrm>
            <a:off x="2095530" y="1255753"/>
            <a:ext cx="2856369" cy="31678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8" descr="A picture containing photo, colored, colorful, yellow&#10;&#10;Description generated with very high confidence">
            <a:extLst>
              <a:ext uri="{FF2B5EF4-FFF2-40B4-BE49-F238E27FC236}">
                <a16:creationId xmlns:a16="http://schemas.microsoft.com/office/drawing/2014/main" id="{E937337F-3AE5-49DA-B6F0-370FF8886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" t="1279" r="598" b="124"/>
          <a:stretch/>
        </p:blipFill>
        <p:spPr>
          <a:xfrm>
            <a:off x="7664517" y="163680"/>
            <a:ext cx="1479149" cy="294826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10" name="Picture 10" descr="A picture containing colorful, many, different&#10;&#10;Description generated with very high confidence">
            <a:extLst>
              <a:ext uri="{FF2B5EF4-FFF2-40B4-BE49-F238E27FC236}">
                <a16:creationId xmlns:a16="http://schemas.microsoft.com/office/drawing/2014/main" id="{5E982998-2BEB-4464-9A8D-676BBEDE7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280" y="3780548"/>
            <a:ext cx="4754880" cy="30764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8EA1E5-AC38-4835-B682-C661198FD568}"/>
              </a:ext>
            </a:extLst>
          </p:cNvPr>
          <p:cNvCxnSpPr/>
          <p:nvPr/>
        </p:nvCxnSpPr>
        <p:spPr>
          <a:xfrm flipH="1">
            <a:off x="8230870" y="3094990"/>
            <a:ext cx="568960" cy="166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57C533-EFF8-49BB-A7F3-4A94BA1FE3DE}"/>
              </a:ext>
            </a:extLst>
          </p:cNvPr>
          <p:cNvSpPr/>
          <p:nvPr/>
        </p:nvSpPr>
        <p:spPr>
          <a:xfrm>
            <a:off x="3168735" y="1248592"/>
            <a:ext cx="1783165" cy="1818751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00EC03-7C02-4B74-87A8-BDC4C9816BB0}"/>
              </a:ext>
            </a:extLst>
          </p:cNvPr>
          <p:cNvCxnSpPr>
            <a:cxnSpLocks/>
          </p:cNvCxnSpPr>
          <p:nvPr/>
        </p:nvCxnSpPr>
        <p:spPr>
          <a:xfrm flipH="1">
            <a:off x="3181939" y="1576823"/>
            <a:ext cx="4469478" cy="1468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1EF827-8127-4599-9B13-7FE2F46CA420}"/>
              </a:ext>
            </a:extLst>
          </p:cNvPr>
          <p:cNvCxnSpPr>
            <a:cxnSpLocks/>
          </p:cNvCxnSpPr>
          <p:nvPr/>
        </p:nvCxnSpPr>
        <p:spPr>
          <a:xfrm flipH="1">
            <a:off x="4965033" y="1573105"/>
            <a:ext cx="4136868" cy="1479739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5D0DB0-40C5-4F2B-94B2-F6DC40AB3DCE}"/>
              </a:ext>
            </a:extLst>
          </p:cNvPr>
          <p:cNvCxnSpPr>
            <a:cxnSpLocks/>
          </p:cNvCxnSpPr>
          <p:nvPr/>
        </p:nvCxnSpPr>
        <p:spPr>
          <a:xfrm flipH="1">
            <a:off x="3177465" y="184231"/>
            <a:ext cx="4534114" cy="106315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380793-F09A-4AAD-B38E-22AB144EDD6E}"/>
              </a:ext>
            </a:extLst>
          </p:cNvPr>
          <p:cNvSpPr txBox="1"/>
          <p:nvPr/>
        </p:nvSpPr>
        <p:spPr>
          <a:xfrm>
            <a:off x="1387366" y="5197367"/>
            <a:ext cx="30497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Losses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MSE loss in Feature Space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Adveserial Loss</a:t>
            </a:r>
          </a:p>
        </p:txBody>
      </p:sp>
    </p:spTree>
    <p:extLst>
      <p:ext uri="{BB962C8B-B14F-4D97-AF65-F5344CB8AC3E}">
        <p14:creationId xmlns:p14="http://schemas.microsoft.com/office/powerpoint/2010/main" val="318025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E4E9B-2C8D-4E99-A4B4-9C9B0E34F827}"/>
              </a:ext>
            </a:extLst>
          </p:cNvPr>
          <p:cNvSpPr txBox="1"/>
          <p:nvPr/>
        </p:nvSpPr>
        <p:spPr>
          <a:xfrm>
            <a:off x="397330" y="297542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VIRAT Dataset</a:t>
            </a:r>
          </a:p>
        </p:txBody>
      </p:sp>
      <p:pic>
        <p:nvPicPr>
          <p:cNvPr id="2" name="Picture 3" descr="A view of the side of a road&#10;&#10;Description generated with very high confidence">
            <a:extLst>
              <a:ext uri="{FF2B5EF4-FFF2-40B4-BE49-F238E27FC236}">
                <a16:creationId xmlns:a16="http://schemas.microsoft.com/office/drawing/2014/main" id="{7C46D154-87BA-4B3B-B6DE-8B7F5011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0" y="1634367"/>
            <a:ext cx="3393440" cy="2065266"/>
          </a:xfrm>
          <a:prstGeom prst="rect">
            <a:avLst/>
          </a:prstGeom>
        </p:spPr>
      </p:pic>
      <p:pic>
        <p:nvPicPr>
          <p:cNvPr id="5" name="Picture 5" descr="A group of lawn chairs sitting on top of a building&#10;&#10;Description generated with high confidence">
            <a:extLst>
              <a:ext uri="{FF2B5EF4-FFF2-40B4-BE49-F238E27FC236}">
                <a16:creationId xmlns:a16="http://schemas.microsoft.com/office/drawing/2014/main" id="{71E05DA0-E8CC-4751-923A-9F3CA143A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600301"/>
            <a:ext cx="3738880" cy="2102918"/>
          </a:xfrm>
          <a:prstGeom prst="rect">
            <a:avLst/>
          </a:prstGeom>
        </p:spPr>
      </p:pic>
      <p:pic>
        <p:nvPicPr>
          <p:cNvPr id="7" name="Picture 7" descr="A picture containing outdoor, grass, road, train&#10;&#10;Description generated with very high confidence">
            <a:extLst>
              <a:ext uri="{FF2B5EF4-FFF2-40B4-BE49-F238E27FC236}">
                <a16:creationId xmlns:a16="http://schemas.microsoft.com/office/drawing/2014/main" id="{98FFE677-FA70-4FF3-9016-EEE0786B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920" y="1632406"/>
            <a:ext cx="3657600" cy="2069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931D1-68EC-47FD-B085-740F3E067DE5}"/>
              </a:ext>
            </a:extLst>
          </p:cNvPr>
          <p:cNvSpPr txBox="1"/>
          <p:nvPr/>
        </p:nvSpPr>
        <p:spPr>
          <a:xfrm>
            <a:off x="5050610" y="1090022"/>
            <a:ext cx="6707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 Light"/>
              </a:rPr>
              <a:t>Ground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BADAF-DA38-4EB3-B4E5-2102BA8B2064}"/>
              </a:ext>
            </a:extLst>
          </p:cNvPr>
          <p:cNvSpPr txBox="1"/>
          <p:nvPr/>
        </p:nvSpPr>
        <p:spPr>
          <a:xfrm>
            <a:off x="5223329" y="4178662"/>
            <a:ext cx="6707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 Light"/>
              </a:rPr>
              <a:t>Aerial Data</a:t>
            </a:r>
          </a:p>
        </p:txBody>
      </p:sp>
      <p:pic>
        <p:nvPicPr>
          <p:cNvPr id="11" name="Picture 11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430DE12D-070F-45B9-9A48-D897D72DF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" y="4597549"/>
            <a:ext cx="3738880" cy="2163781"/>
          </a:xfrm>
          <a:prstGeom prst="rect">
            <a:avLst/>
          </a:prstGeom>
        </p:spPr>
      </p:pic>
      <p:pic>
        <p:nvPicPr>
          <p:cNvPr id="15" name="Picture 15" descr="A picture containing outdoor, plane, driving, bus&#10;&#10;Description generated with very high confidence">
            <a:extLst>
              <a:ext uri="{FF2B5EF4-FFF2-40B4-BE49-F238E27FC236}">
                <a16:creationId xmlns:a16="http://schemas.microsoft.com/office/drawing/2014/main" id="{F90F201D-5643-49DC-BADF-03D1DCCF3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20" y="4601734"/>
            <a:ext cx="3393440" cy="2094452"/>
          </a:xfrm>
          <a:prstGeom prst="rect">
            <a:avLst/>
          </a:prstGeom>
        </p:spPr>
      </p:pic>
      <p:pic>
        <p:nvPicPr>
          <p:cNvPr id="23" name="Picture 23" descr="A picture containing grass, outdoor, green, field&#10;&#10;Description generated with very high confidence">
            <a:extLst>
              <a:ext uri="{FF2B5EF4-FFF2-40B4-BE49-F238E27FC236}">
                <a16:creationId xmlns:a16="http://schemas.microsoft.com/office/drawing/2014/main" id="{8E362A48-D471-4F37-BD8A-AE2C2528A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920" y="4572182"/>
            <a:ext cx="3657600" cy="21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56449-ED91-4AA5-9642-C2371CD777DF}"/>
              </a:ext>
            </a:extLst>
          </p:cNvPr>
          <p:cNvSpPr txBox="1"/>
          <p:nvPr/>
        </p:nvSpPr>
        <p:spPr>
          <a:xfrm>
            <a:off x="4959170" y="-58058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 Light"/>
              </a:rPr>
              <a:t>Experiments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3B619-E0CC-4B82-8AF3-5A4C869EB9D9}"/>
              </a:ext>
            </a:extLst>
          </p:cNvPr>
          <p:cNvSpPr/>
          <p:nvPr/>
        </p:nvSpPr>
        <p:spPr>
          <a:xfrm>
            <a:off x="2680393" y="825269"/>
            <a:ext cx="70408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4x, 8x, 16x Downscaling</a:t>
            </a:r>
            <a:endParaRPr lang="en-US" err="1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620DA5-8CA8-4931-AA7A-983A2BACC169}"/>
              </a:ext>
            </a:extLst>
          </p:cNvPr>
          <p:cNvCxnSpPr/>
          <p:nvPr/>
        </p:nvCxnSpPr>
        <p:spPr>
          <a:xfrm flipH="1">
            <a:off x="4296468" y="1780944"/>
            <a:ext cx="1869440" cy="1971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614948-7AD4-41D7-8F20-514833CD799A}"/>
              </a:ext>
            </a:extLst>
          </p:cNvPr>
          <p:cNvCxnSpPr>
            <a:cxnSpLocks/>
          </p:cNvCxnSpPr>
          <p:nvPr/>
        </p:nvCxnSpPr>
        <p:spPr>
          <a:xfrm>
            <a:off x="6145588" y="1811423"/>
            <a:ext cx="1595120" cy="191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72FB0F8-6DDE-4A18-B09B-4C1BAC9BB5AE}"/>
              </a:ext>
            </a:extLst>
          </p:cNvPr>
          <p:cNvSpPr/>
          <p:nvPr/>
        </p:nvSpPr>
        <p:spPr>
          <a:xfrm>
            <a:off x="1207193" y="3822469"/>
            <a:ext cx="4419600" cy="116840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Random Cropped Patch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F24BC-5D9D-490A-B274-7951147C47CF}"/>
              </a:ext>
            </a:extLst>
          </p:cNvPr>
          <p:cNvSpPr/>
          <p:nvPr/>
        </p:nvSpPr>
        <p:spPr>
          <a:xfrm>
            <a:off x="6805352" y="3791988"/>
            <a:ext cx="4419600" cy="119888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Whole Image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14BD9B5B-ABB3-43D4-B899-56DA261C42DE}"/>
              </a:ext>
            </a:extLst>
          </p:cNvPr>
          <p:cNvSpPr/>
          <p:nvPr/>
        </p:nvSpPr>
        <p:spPr>
          <a:xfrm rot="16200000">
            <a:off x="6088057" y="164869"/>
            <a:ext cx="223520" cy="1033272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1B3651-AD0F-4E61-9BE9-EABD4E1ADD16}"/>
              </a:ext>
            </a:extLst>
          </p:cNvPr>
          <p:cNvSpPr/>
          <p:nvPr/>
        </p:nvSpPr>
        <p:spPr>
          <a:xfrm>
            <a:off x="2588952" y="5783348"/>
            <a:ext cx="7040880" cy="9144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YOLOv3</a:t>
            </a:r>
          </a:p>
        </p:txBody>
      </p:sp>
    </p:spTree>
    <p:extLst>
      <p:ext uri="{BB962C8B-B14F-4D97-AF65-F5344CB8AC3E}">
        <p14:creationId xmlns:p14="http://schemas.microsoft.com/office/powerpoint/2010/main" val="276158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hlinkClick r:id="" action="ppaction://media"/>
            <a:extLst>
              <a:ext uri="{FF2B5EF4-FFF2-40B4-BE49-F238E27FC236}">
                <a16:creationId xmlns:a16="http://schemas.microsoft.com/office/drawing/2014/main" id="{E6386252-B20B-4E27-BE5E-9F32ED9836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22302" y="9525"/>
            <a:ext cx="12218018" cy="686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184A3-7612-45AF-9B91-CF39C1F32F7A}"/>
              </a:ext>
            </a:extLst>
          </p:cNvPr>
          <p:cNvSpPr txBox="1"/>
          <p:nvPr/>
        </p:nvSpPr>
        <p:spPr>
          <a:xfrm>
            <a:off x="397330" y="297542"/>
            <a:ext cx="67074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Training GIF</a:t>
            </a:r>
          </a:p>
        </p:txBody>
      </p:sp>
    </p:spTree>
    <p:extLst>
      <p:ext uri="{BB962C8B-B14F-4D97-AF65-F5344CB8AC3E}">
        <p14:creationId xmlns:p14="http://schemas.microsoft.com/office/powerpoint/2010/main" val="52369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7BB10-2DC8-4522-9D4E-21048FE3F8CA}"/>
              </a:ext>
            </a:extLst>
          </p:cNvPr>
          <p:cNvSpPr txBox="1"/>
          <p:nvPr/>
        </p:nvSpPr>
        <p:spPr>
          <a:xfrm>
            <a:off x="5152133" y="2655289"/>
            <a:ext cx="115232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 Ligh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183019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275</Words>
  <Application>Microsoft Macintosh PowerPoint</Application>
  <PresentationFormat>Widescreen</PresentationFormat>
  <Paragraphs>108</Paragraphs>
  <Slides>19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Wingdings 2</vt:lpstr>
      <vt:lpstr>Frame</vt:lpstr>
      <vt:lpstr>SR – Detection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Muhsin Fatih Yorulmaz</cp:lastModifiedBy>
  <cp:revision>12</cp:revision>
  <dcterms:created xsi:type="dcterms:W3CDTF">2019-12-17T01:26:31Z</dcterms:created>
  <dcterms:modified xsi:type="dcterms:W3CDTF">2019-12-18T22:55:29Z</dcterms:modified>
</cp:coreProperties>
</file>